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  <p:sldMasterId id="2147483720" r:id="rId4"/>
  </p:sldMasterIdLst>
  <p:sldIdLst>
    <p:sldId id="256" r:id="rId5"/>
    <p:sldId id="263" r:id="rId6"/>
    <p:sldId id="282" r:id="rId7"/>
    <p:sldId id="259" r:id="rId8"/>
    <p:sldId id="260" r:id="rId9"/>
    <p:sldId id="261" r:id="rId10"/>
    <p:sldId id="262" r:id="rId11"/>
    <p:sldId id="279" r:id="rId12"/>
    <p:sldId id="273" r:id="rId13"/>
    <p:sldId id="265" r:id="rId14"/>
    <p:sldId id="274" r:id="rId15"/>
    <p:sldId id="266" r:id="rId16"/>
    <p:sldId id="264" r:id="rId17"/>
    <p:sldId id="275" r:id="rId18"/>
    <p:sldId id="267" r:id="rId19"/>
    <p:sldId id="280" r:id="rId20"/>
    <p:sldId id="268" r:id="rId21"/>
    <p:sldId id="269" r:id="rId22"/>
    <p:sldId id="278" r:id="rId23"/>
    <p:sldId id="270" r:id="rId24"/>
    <p:sldId id="271" r:id="rId25"/>
    <p:sldId id="276" r:id="rId26"/>
    <p:sldId id="272" r:id="rId27"/>
    <p:sldId id="281" r:id="rId2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8" autoAdjust="0"/>
    <p:restoredTop sz="94660"/>
  </p:normalViewPr>
  <p:slideViewPr>
    <p:cSldViewPr>
      <p:cViewPr varScale="1">
        <p:scale>
          <a:sx n="58" d="100"/>
          <a:sy n="58" d="100"/>
        </p:scale>
        <p:origin x="-48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id-ID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7107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2703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706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5337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7780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5532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5652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285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23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51693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8003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id-ID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0926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0C1D0B0A-D8E2-420C-8AE1-5FEB7BD9C767}" type="datetimeFigureOut">
              <a:rPr lang="id-ID" smtClean="0"/>
              <a:t>10/11/2015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EA687917-A31E-49CF-8CE4-635D61AE46D6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58" r="6200"/>
          <a:stretch/>
        </p:blipFill>
        <p:spPr>
          <a:xfrm>
            <a:off x="17365" y="-18957"/>
            <a:ext cx="9144000" cy="6873478"/>
          </a:xfrm>
          <a:prstGeom prst="rect">
            <a:avLst/>
          </a:prstGeom>
          <a:solidFill>
            <a:schemeClr val="accent1">
              <a:alpha val="59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027" y="260648"/>
            <a:ext cx="8110676" cy="2880320"/>
          </a:xfrm>
        </p:spPr>
        <p:txBody>
          <a:bodyPr>
            <a:normAutofit/>
          </a:bodyPr>
          <a:lstStyle/>
          <a:p>
            <a:pPr algn="ctr"/>
            <a:r>
              <a:rPr lang="id-ID" sz="4800" dirty="0" smtClean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SISTEM INFORMASI</a:t>
            </a:r>
            <a:br>
              <a:rPr lang="id-ID" sz="4800" dirty="0" smtClean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</a:br>
            <a:r>
              <a:rPr lang="id-ID" sz="4800" dirty="0" smtClean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STASIUN PONCOL SEMARANG</a:t>
            </a:r>
            <a:endParaRPr lang="id-ID" sz="4800" dirty="0">
              <a:solidFill>
                <a:srgbClr val="FF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7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KAI\activity diagram  PEMBELIAN TIKET KEBERANGKATAN HARI INI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r="6348"/>
          <a:stretch/>
        </p:blipFill>
        <p:spPr bwMode="auto">
          <a:xfrm>
            <a:off x="3120605" y="836712"/>
            <a:ext cx="5915891" cy="56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0800000" flipV="1">
            <a:off x="467542" y="476092"/>
            <a:ext cx="835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 DIAGRAM </a:t>
            </a:r>
            <a:r>
              <a:rPr lang="id-ID" sz="2000" b="1" dirty="0" smtClean="0"/>
              <a:t>AKTIVITAS </a:t>
            </a:r>
            <a:r>
              <a:rPr lang="en-US" sz="2000" b="1" dirty="0" smtClean="0"/>
              <a:t>PEMBELIAN TIKET KEBERANGKATA</a:t>
            </a:r>
            <a:r>
              <a:rPr lang="id-ID" sz="2000" b="1" dirty="0"/>
              <a:t>N</a:t>
            </a:r>
            <a:r>
              <a:rPr lang="en-US" sz="2000" b="1" dirty="0" smtClean="0"/>
              <a:t> HARI INI</a:t>
            </a:r>
            <a:endParaRPr lang="en-US" sz="2000" b="1" dirty="0"/>
          </a:p>
        </p:txBody>
      </p:sp>
      <p:pic>
        <p:nvPicPr>
          <p:cNvPr id="1028" name="Picture 4" descr="E:\IMG_20151103_0912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14" y="1916832"/>
            <a:ext cx="2047333" cy="2729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5957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96473"/>
            <a:ext cx="4831290" cy="674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5"/>
            <a:ext cx="3491880" cy="46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KAI\activity diagram  PEMESANAN TIKET LANGSU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052736"/>
            <a:ext cx="5256584" cy="57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5656" y="222880"/>
            <a:ext cx="6589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ACTIVITY DIAGRAM PEMESANAN </a:t>
            </a:r>
            <a:r>
              <a:rPr lang="en-US" sz="2000" b="1" dirty="0"/>
              <a:t>TIKET </a:t>
            </a:r>
            <a:r>
              <a:rPr lang="en-US" sz="2000" b="1" dirty="0" smtClean="0"/>
              <a:t>LANGSUNG</a:t>
            </a:r>
          </a:p>
          <a:p>
            <a:pPr algn="ctr"/>
            <a:r>
              <a:rPr lang="en-US" sz="2000" b="1" dirty="0" smtClean="0"/>
              <a:t>SEBELUM HARI KEBERANGKATAN</a:t>
            </a:r>
            <a:endParaRPr lang="en-US" sz="2000" b="1" dirty="0"/>
          </a:p>
        </p:txBody>
      </p:sp>
      <p:pic>
        <p:nvPicPr>
          <p:cNvPr id="2051" name="Picture 3" descr="E:\IMG_20151103_0909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3456384" cy="2592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4258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SYARAT DAN KETENTUAN RESERVASI TIKET KAI SECARA ONLINE</a:t>
            </a:r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844824"/>
            <a:ext cx="78488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000" dirty="0" err="1" smtClean="0"/>
              <a:t>Reservasi</a:t>
            </a:r>
            <a:r>
              <a:rPr lang="en-US" sz="2000" dirty="0" smtClean="0"/>
              <a:t>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dilakukan</a:t>
            </a:r>
            <a:r>
              <a:rPr lang="en-US" sz="2000" dirty="0" smtClean="0"/>
              <a:t> 2x24 jam </a:t>
            </a:r>
            <a:r>
              <a:rPr lang="en-US" sz="2000" dirty="0" err="1" smtClean="0"/>
              <a:t>sebelum</a:t>
            </a:r>
            <a:r>
              <a:rPr lang="en-US" sz="2000" dirty="0" smtClean="0"/>
              <a:t> </a:t>
            </a:r>
            <a:r>
              <a:rPr lang="en-US" sz="2000" dirty="0" err="1" smtClean="0"/>
              <a:t>kereta</a:t>
            </a:r>
            <a:r>
              <a:rPr lang="en-US" sz="2000" dirty="0" smtClean="0"/>
              <a:t> </a:t>
            </a:r>
            <a:r>
              <a:rPr lang="en-US" sz="2000" dirty="0" err="1" smtClean="0"/>
              <a:t>berangkat</a:t>
            </a:r>
            <a:r>
              <a:rPr lang="id-ID" sz="2000" dirty="0" smtClean="0"/>
              <a:t>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d-ID" sz="2000" dirty="0" smtClean="0"/>
              <a:t>Reservasi dibuka mulai 90 hari sebelum hari keberangkatan.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d-ID" sz="2000" dirty="0" smtClean="0"/>
              <a:t>Pembayaran maksimal 3 jam setelah pemesanan tiket kereta.</a:t>
            </a:r>
            <a:endParaRPr lang="en-US" sz="2000" dirty="0" smtClean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 err="1" smtClean="0"/>
              <a:t>Harga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ketersediaan</a:t>
            </a:r>
            <a:r>
              <a:rPr lang="en-US" sz="2000" dirty="0" smtClean="0"/>
              <a:t> </a:t>
            </a:r>
            <a:r>
              <a:rPr lang="en-US" sz="2000" dirty="0" err="1" smtClean="0"/>
              <a:t>tempat</a:t>
            </a:r>
            <a:r>
              <a:rPr lang="en-US" sz="2000" dirty="0" smtClean="0"/>
              <a:t> </a:t>
            </a:r>
            <a:r>
              <a:rPr lang="en-US" sz="2000" dirty="0" err="1" smtClean="0"/>
              <a:t>duduk</a:t>
            </a:r>
            <a:r>
              <a:rPr lang="en-US" sz="2000" dirty="0" smtClean="0"/>
              <a:t> </a:t>
            </a:r>
            <a:r>
              <a:rPr lang="en-US" sz="2000" dirty="0" err="1" smtClean="0"/>
              <a:t>sewaktu</a:t>
            </a:r>
            <a:r>
              <a:rPr lang="en-US" sz="2000" dirty="0" smtClean="0"/>
              <a:t> </a:t>
            </a:r>
            <a:r>
              <a:rPr lang="en-US" sz="2000" dirty="0" err="1" smtClean="0"/>
              <a:t>waktu</a:t>
            </a:r>
            <a:r>
              <a:rPr lang="en-US" sz="2000" dirty="0" smtClean="0"/>
              <a:t>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berubah</a:t>
            </a:r>
            <a:r>
              <a:rPr lang="id-ID" sz="2000" dirty="0" smtClean="0"/>
              <a:t>.</a:t>
            </a:r>
            <a:endParaRPr lang="en-US" sz="2000" dirty="0" smtClean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dirty="0" err="1" smtClean="0"/>
              <a:t>Pastikan</a:t>
            </a:r>
            <a:r>
              <a:rPr lang="en-US" sz="2000" dirty="0" smtClean="0"/>
              <a:t> </a:t>
            </a:r>
            <a:r>
              <a:rPr lang="en-US" sz="2000" dirty="0" err="1" smtClean="0"/>
              <a:t>anda</a:t>
            </a:r>
            <a:r>
              <a:rPr lang="en-US" sz="2000" dirty="0" smtClean="0"/>
              <a:t> </a:t>
            </a:r>
            <a:r>
              <a:rPr lang="en-US" sz="2000" dirty="0" err="1" smtClean="0"/>
              <a:t>telah</a:t>
            </a:r>
            <a:r>
              <a:rPr lang="en-US" sz="2000" dirty="0" smtClean="0"/>
              <a:t> </a:t>
            </a:r>
            <a:r>
              <a:rPr lang="en-US" sz="2000" dirty="0" err="1" smtClean="0"/>
              <a:t>menerima</a:t>
            </a:r>
            <a:r>
              <a:rPr lang="en-US" sz="2000" dirty="0" smtClean="0"/>
              <a:t> email </a:t>
            </a:r>
            <a:r>
              <a:rPr lang="en-US" sz="2000" dirty="0" err="1" smtClean="0"/>
              <a:t>konfirmasi</a:t>
            </a:r>
            <a:r>
              <a:rPr lang="en-US" sz="2000" dirty="0" smtClean="0"/>
              <a:t> </a:t>
            </a:r>
            <a:r>
              <a:rPr lang="en-US" sz="2000" dirty="0" err="1" smtClean="0"/>
              <a:t>pembayaran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PT.Kereta</a:t>
            </a:r>
            <a:r>
              <a:rPr lang="en-US" sz="2000" dirty="0" smtClean="0"/>
              <a:t> </a:t>
            </a:r>
            <a:r>
              <a:rPr lang="en-US" sz="2000" dirty="0" err="1"/>
              <a:t>A</a:t>
            </a:r>
            <a:r>
              <a:rPr lang="en-US" sz="2000" dirty="0" err="1" smtClean="0"/>
              <a:t>pi</a:t>
            </a:r>
            <a:r>
              <a:rPr lang="en-US" sz="2000" dirty="0" smtClean="0"/>
              <a:t> Indonesia (</a:t>
            </a:r>
            <a:r>
              <a:rPr lang="en-US" sz="2000" dirty="0" err="1" smtClean="0"/>
              <a:t>Persero</a:t>
            </a:r>
            <a:r>
              <a:rPr lang="en-US" sz="2000" dirty="0" smtClean="0"/>
              <a:t>)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ditukarkan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tiket</a:t>
            </a:r>
            <a:r>
              <a:rPr lang="en-US" sz="2000" dirty="0" smtClean="0"/>
              <a:t> di </a:t>
            </a:r>
            <a:r>
              <a:rPr lang="en-US" sz="2000" dirty="0" err="1" smtClean="0"/>
              <a:t>stasiun</a:t>
            </a:r>
            <a:r>
              <a:rPr lang="en-US" sz="2000" dirty="0" smtClean="0"/>
              <a:t> online</a:t>
            </a:r>
            <a:endParaRPr lang="id-ID" sz="2000" dirty="0" smtClean="0"/>
          </a:p>
          <a:p>
            <a:pPr marL="457200" indent="-457200">
              <a:buFont typeface="Wingdings" pitchFamily="2" charset="2"/>
              <a:buChar char="Ø"/>
            </a:pPr>
            <a:r>
              <a:rPr lang="id-ID" sz="2000" dirty="0"/>
              <a:t>Bukti pembayaran pembelian tiket secara online bisa berupa email atau sms notifikasi dimana berisi kode boking, data diri dan data perjalanan </a:t>
            </a:r>
            <a:r>
              <a:rPr lang="id-ID" sz="2000" dirty="0" smtClean="0"/>
              <a:t>selambat-lambatnyaa </a:t>
            </a:r>
            <a:r>
              <a:rPr lang="id-ID" sz="2000" dirty="0"/>
              <a:t>satu jam sebelum jadwal keberangkatan</a:t>
            </a:r>
            <a:r>
              <a:rPr lang="id-ID" sz="20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" y="1844824"/>
            <a:ext cx="9144000" cy="46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0681" y="112628"/>
            <a:ext cx="4900190" cy="670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" y="2852936"/>
            <a:ext cx="3057499" cy="26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2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KAI\activity diagram  PEMESANAN SECARA ON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7632848" cy="508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3700" y="476672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DIAGRAM </a:t>
            </a:r>
            <a:r>
              <a:rPr lang="id-ID" b="1" dirty="0" smtClean="0"/>
              <a:t>AKTIVITAS </a:t>
            </a:r>
            <a:r>
              <a:rPr lang="pt-BR" b="1" dirty="0" smtClean="0"/>
              <a:t>PEMESANAN </a:t>
            </a:r>
            <a:r>
              <a:rPr lang="pt-BR" b="1" dirty="0"/>
              <a:t>SECARA ONLINE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498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SYARAT DAN KETENTUAN</a:t>
            </a:r>
            <a:r>
              <a:rPr lang="id-ID" sz="280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PEMBATALAN 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2204864"/>
            <a:ext cx="78488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000" dirty="0"/>
              <a:t>Dapat dilakukan di loket stasiun selambat-lambatnya 30 menit sebelum jadwal keberangkatan kereta api dengan dikenakan bea pembatalan sebesar 25% dan jika bembatalan kurang dari 30 menit maka tiket hangus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sz="2000" dirty="0" smtClean="0"/>
          </a:p>
        </p:txBody>
      </p:sp>
    </p:spTree>
    <p:extLst>
      <p:ext uri="{BB962C8B-B14F-4D97-AF65-F5344CB8AC3E}">
        <p14:creationId xmlns:p14="http://schemas.microsoft.com/office/powerpoint/2010/main" val="32417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New folder\KAI\activity diagram PEMBATALAN PESANAN (tunai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8393"/>
            <a:ext cx="1944216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0258" y="279212"/>
            <a:ext cx="4145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DIAGRAM </a:t>
            </a:r>
            <a:r>
              <a:rPr lang="id-ID" b="1" dirty="0" smtClean="0"/>
              <a:t>AKTIVITAS </a:t>
            </a:r>
            <a:r>
              <a:rPr lang="pt-BR" b="1" dirty="0" smtClean="0"/>
              <a:t>PEMBATALAN </a:t>
            </a:r>
          </a:p>
          <a:p>
            <a:pPr algn="ctr"/>
            <a:r>
              <a:rPr lang="pt-BR" b="1" dirty="0" smtClean="0"/>
              <a:t>PESANAN (TUNAI)</a:t>
            </a:r>
            <a:endParaRPr lang="en-US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" t="-20" r="9370" b="20"/>
          <a:stretch/>
        </p:blipFill>
        <p:spPr bwMode="auto">
          <a:xfrm>
            <a:off x="1471311" y="1186660"/>
            <a:ext cx="2668642" cy="4040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1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New folder\KAI\activity diagram PEMBATALAN PESANAN (transfer bank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2142"/>
            <a:ext cx="4617391" cy="63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2187" y="256220"/>
            <a:ext cx="4145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DIAGRAM </a:t>
            </a:r>
            <a:r>
              <a:rPr lang="id-ID" b="1" dirty="0" smtClean="0"/>
              <a:t>AKTIVITAS </a:t>
            </a:r>
            <a:r>
              <a:rPr lang="en-GB" b="1" dirty="0" smtClean="0"/>
              <a:t>PEMBATALAN </a:t>
            </a:r>
          </a:p>
          <a:p>
            <a:pPr algn="ctr"/>
            <a:r>
              <a:rPr lang="en-GB" b="1" dirty="0" smtClean="0"/>
              <a:t>PESANAN (TRANSFER BANK)</a:t>
            </a:r>
            <a:endParaRPr lang="en-US" b="1" dirty="0"/>
          </a:p>
        </p:txBody>
      </p:sp>
      <p:pic>
        <p:nvPicPr>
          <p:cNvPr id="5123" name="Picture 3" descr="E:\IMG_20151103_09103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3" r="3124"/>
          <a:stretch/>
        </p:blipFill>
        <p:spPr bwMode="auto">
          <a:xfrm>
            <a:off x="925407" y="1340769"/>
            <a:ext cx="2519243" cy="381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063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id-ID" sz="4000" dirty="0" smtClean="0">
                <a:solidFill>
                  <a:schemeClr val="tx1"/>
                </a:solidFill>
                <a:effectLst/>
              </a:rPr>
              <a:t>Perubahan jadwal</a:t>
            </a:r>
            <a:endParaRPr lang="id-ID" sz="400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id-ID" smtClean="0"/>
              <a:t>Perubahan jadwal dapat dilakukan di stasiun, selambat-lambatnya 60 menit sebelum jadwal keberangkatan kereta api dengan dikenakan bea perubahan jadwal sebesar 25%</a:t>
            </a:r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56993"/>
            <a:ext cx="8712968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1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809328"/>
            <a:ext cx="8208912" cy="6048672"/>
          </a:xfrm>
        </p:spPr>
        <p:txBody>
          <a:bodyPr>
            <a:normAutofit fontScale="55000" lnSpcReduction="200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Achmad Furqon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G.211.13.0002)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Muh Dwi Nuryanto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G.211.13.0005)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Muhammad Arizal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G.211.13.0006)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Wisnu Sadi Saputra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G.211.13.0013)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Ali Mahfudh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Kurniawan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G.211.13.0026)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M. Muslikhudin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G.211.13.0034)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Ananda Cahya M.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G.211.13.0038)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Ahmad Syukur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G.211.130048)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Annisa Ulfa N.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G.211.15.0011)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Rizal Muchamad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G.211.15.0025</a:t>
            </a:r>
            <a:r>
              <a:rPr lang="id-ID" b="1" dirty="0" smtClean="0">
                <a:solidFill>
                  <a:schemeClr val="tx1"/>
                </a:solidFill>
              </a:rPr>
              <a:t>)</a:t>
            </a:r>
            <a:endParaRPr lang="id-ID" b="1" dirty="0" smtClean="0">
              <a:solidFill>
                <a:schemeClr val="tx1"/>
              </a:solidFill>
            </a:endParaRPr>
          </a:p>
          <a:p>
            <a:pPr marL="4216400" indent="-461963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Yossi A.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G.211.15.0083)</a:t>
            </a:r>
          </a:p>
          <a:p>
            <a:pPr marL="4216400" indent="-461963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Dani Rahmad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G.211.15.0086)</a:t>
            </a:r>
          </a:p>
          <a:p>
            <a:pPr marL="4216400" indent="-461963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Maulana Bahrul U.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G.211.15.0089)</a:t>
            </a:r>
          </a:p>
          <a:p>
            <a:pPr marL="4216400" indent="-461963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Sandra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G.211.15.0090)</a:t>
            </a:r>
          </a:p>
          <a:p>
            <a:pPr marL="4216400" indent="-461963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Agata Wahyu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G.211.15.0092)</a:t>
            </a:r>
          </a:p>
          <a:p>
            <a:pPr marL="4216400" indent="-461963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Fais Maulana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G.211.14.0105)</a:t>
            </a:r>
          </a:p>
          <a:p>
            <a:pPr marL="4216400" indent="-461963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Anindya Putri H.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G.211.15.0108)</a:t>
            </a:r>
          </a:p>
          <a:p>
            <a:pPr marL="4216400" indent="-461963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Dewi Fitria G.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G.211.15.0112)</a:t>
            </a:r>
          </a:p>
          <a:p>
            <a:pPr marL="4216400" indent="-461963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Rifqie Maulana Dwi A.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G.211.15.0114)</a:t>
            </a:r>
          </a:p>
          <a:p>
            <a:pPr marL="4216400" indent="-461963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Marsita Tyasih Y.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G.211.15.0116)</a:t>
            </a:r>
          </a:p>
          <a:p>
            <a:pPr marL="4216400" indent="-461963" algn="just">
              <a:buFont typeface="+mj-lt"/>
              <a:buAutoNum type="arabicPeriod"/>
            </a:pPr>
            <a:r>
              <a:rPr lang="id-ID" b="1" dirty="0" smtClean="0">
                <a:solidFill>
                  <a:schemeClr val="tx1"/>
                </a:solidFill>
              </a:rPr>
              <a:t>Fenny Shekti K.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id-ID" b="1" dirty="0" smtClean="0">
                <a:solidFill>
                  <a:schemeClr val="tx1"/>
                </a:solidFill>
              </a:rPr>
              <a:t>	</a:t>
            </a:r>
            <a:r>
              <a:rPr lang="id-ID" b="1" dirty="0" smtClean="0">
                <a:solidFill>
                  <a:schemeClr val="tx1"/>
                </a:solidFill>
              </a:rPr>
              <a:t>(</a:t>
            </a:r>
            <a:r>
              <a:rPr lang="id-ID" b="1" dirty="0" smtClean="0">
                <a:solidFill>
                  <a:schemeClr val="tx1"/>
                </a:solidFill>
              </a:rPr>
              <a:t>G.211.15.1010)</a:t>
            </a:r>
            <a:r>
              <a:rPr lang="id-ID" b="1" dirty="0"/>
              <a:t>	</a:t>
            </a:r>
            <a:endParaRPr lang="id-ID" b="1" dirty="0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198611"/>
            <a:ext cx="4963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ANGGOTA</a:t>
            </a:r>
            <a:r>
              <a:rPr lang="en-US" sz="3200" b="1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 KELOMPOK</a:t>
            </a:r>
            <a:r>
              <a:rPr lang="id-ID" sz="3200" b="1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 :</a:t>
            </a:r>
            <a:endParaRPr lang="en-US" sz="3200" b="1" dirty="0">
              <a:solidFill>
                <a:srgbClr val="00B0F0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3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4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8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95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500"/>
                            </p:stCondLst>
                            <p:childTnLst>
                              <p:par>
                                <p:cTn id="1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New folder\KAI\activity diagram ubah jadwal keberangkat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052736"/>
            <a:ext cx="5547337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39710" y="342952"/>
            <a:ext cx="618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DIAGRAM </a:t>
            </a:r>
            <a:r>
              <a:rPr lang="id-ID" b="1" dirty="0" smtClean="0"/>
              <a:t>AKTIVITAS </a:t>
            </a:r>
            <a:r>
              <a:rPr lang="en-US" b="1" dirty="0" smtClean="0"/>
              <a:t>UBAH JADWAL KEBERANGKATAN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462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New folder\KAI\activity diagram PEMAKET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0648"/>
            <a:ext cx="2232248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395372"/>
            <a:ext cx="393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DIAGRAM </a:t>
            </a:r>
            <a:r>
              <a:rPr lang="id-ID" b="1" dirty="0" smtClean="0"/>
              <a:t>AKTIVTAS </a:t>
            </a:r>
            <a:r>
              <a:rPr lang="en-US" b="1" dirty="0" smtClean="0"/>
              <a:t>PEMAKETAN</a:t>
            </a:r>
            <a:r>
              <a:rPr lang="id-ID" b="1" dirty="0" smtClean="0"/>
              <a:t> </a:t>
            </a:r>
          </a:p>
          <a:p>
            <a:pPr algn="ctr"/>
            <a:r>
              <a:rPr lang="id-ID" b="1" dirty="0" smtClean="0"/>
              <a:t>BARANG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56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sv-SE" sz="3200" dirty="0" smtClean="0">
                <a:solidFill>
                  <a:schemeClr val="tx1"/>
                </a:solidFill>
                <a:effectLst/>
              </a:rPr>
              <a:t>CV Karya Indah Delapan Express</a:t>
            </a:r>
            <a:endParaRPr lang="id-ID" sz="320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id-ID" dirty="0" smtClean="0"/>
              <a:t>Harga pengiriman barang :</a:t>
            </a:r>
          </a:p>
          <a:p>
            <a:pPr lvl="1"/>
            <a:r>
              <a:rPr lang="id-ID" dirty="0" smtClean="0"/>
              <a:t>Barang 1-10 kg pertama 75.000 perkilo berikutnya dikali 2500</a:t>
            </a:r>
          </a:p>
          <a:p>
            <a:pPr lvl="1"/>
            <a:r>
              <a:rPr lang="id-ID" dirty="0" smtClean="0"/>
              <a:t>Motor bebek 325.000/unit</a:t>
            </a:r>
          </a:p>
          <a:p>
            <a:pPr lvl="1"/>
            <a:r>
              <a:rPr lang="id-ID" dirty="0" smtClean="0"/>
              <a:t>Moge 400.000/unit</a:t>
            </a:r>
          </a:p>
          <a:p>
            <a:pPr lvl="1"/>
            <a:r>
              <a:rPr lang="id-ID" dirty="0" smtClean="0"/>
              <a:t>Elektonik dan perabotan 150.000 – keatas/unit</a:t>
            </a:r>
          </a:p>
          <a:p>
            <a:pPr lvl="1"/>
            <a:endParaRPr lang="id-ID" dirty="0" smtClean="0"/>
          </a:p>
          <a:p>
            <a:pPr marL="457200" lvl="1" indent="0">
              <a:buFont typeface="Verdana"/>
              <a:buNone/>
            </a:pPr>
            <a:r>
              <a:rPr lang="id-ID" dirty="0" smtClean="0"/>
              <a:t>Nb : bisa diatar tetapi ada tambahan ongkos, waktu pengiriman 1 jam, kendaraan bermotor 2-3 hari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887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New folder\KAI\activity diagram pengambilan paket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88640"/>
            <a:ext cx="2736304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4863" y="323333"/>
            <a:ext cx="528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DIAGRAM </a:t>
            </a:r>
            <a:r>
              <a:rPr lang="id-ID" b="1" dirty="0" smtClean="0"/>
              <a:t>AKTIVITAS </a:t>
            </a:r>
            <a:r>
              <a:rPr lang="en-US" b="1" dirty="0" smtClean="0"/>
              <a:t>PENGAMBILAN PAKETAN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606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id-ID" sz="2400" dirty="0" smtClean="0"/>
              <a:t>Dengan adanya sistem ini, maka konsumen dan manajemen Kereta Api Indonesia dapat mengelola layanan – layanan dan transaksi menjadi lebih mudah dan efisien. 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64531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id-ID" b="1" dirty="0"/>
              <a:t>PT Kereta Api Indonesia (Persero) (disingkat KAI atau PT KAI) adalah Badan Usaha Milik </a:t>
            </a:r>
            <a:r>
              <a:rPr lang="id-ID" b="1" dirty="0" smtClean="0"/>
              <a:t>Negar a</a:t>
            </a:r>
            <a:r>
              <a:rPr lang="id-ID" b="1" dirty="0"/>
              <a:t> </a:t>
            </a:r>
            <a:r>
              <a:rPr lang="id-ID" b="1" dirty="0" smtClean="0"/>
              <a:t>Indonesia</a:t>
            </a:r>
            <a:r>
              <a:rPr lang="id-ID" b="1" dirty="0"/>
              <a:t> yang menyelenggarakan jasa angkutan kereta api. Layanan PT Kereta Api Indonesia meliputi angkutan penumpang dan barang</a:t>
            </a:r>
            <a:r>
              <a:rPr lang="id-ID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734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b="1" dirty="0" smtClean="0"/>
              <a:t>Use Case Diagram Penumpang Kereta</a:t>
            </a:r>
            <a:endParaRPr lang="id-ID" sz="32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43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6" y="1814778"/>
            <a:ext cx="730985" cy="1283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1026" y="3220842"/>
            <a:ext cx="107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 smtClean="0"/>
              <a:t>Penumpang</a:t>
            </a:r>
            <a:endParaRPr lang="id-ID" sz="1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3476577" y="1183748"/>
            <a:ext cx="2835870" cy="63103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Membuka Web</a:t>
            </a:r>
            <a:endParaRPr lang="id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76578" y="4856230"/>
            <a:ext cx="2835870" cy="62166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Pembatalan Tiket</a:t>
            </a:r>
            <a:endParaRPr lang="id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76577" y="1915154"/>
            <a:ext cx="2835870" cy="67259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Pembelian Tiket langsung</a:t>
            </a:r>
            <a:endParaRPr lang="en-U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(keberangkatan hari ini)</a:t>
            </a:r>
            <a:endParaRPr lang="id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/>
          <p:cNvCxnSpPr>
            <a:stCxn id="3" idx="3"/>
            <a:endCxn id="9" idx="1"/>
          </p:cNvCxnSpPr>
          <p:nvPr/>
        </p:nvCxnSpPr>
        <p:spPr>
          <a:xfrm flipV="1">
            <a:off x="1262241" y="1499263"/>
            <a:ext cx="2214336" cy="9573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476578" y="2657519"/>
            <a:ext cx="2835869" cy="60905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Pemesanana Tiket secara langsung</a:t>
            </a:r>
            <a:endParaRPr lang="id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76577" y="3374731"/>
            <a:ext cx="2835870" cy="61234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Pemesanana Tiket secara Online</a:t>
            </a:r>
            <a:endParaRPr lang="id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476578" y="4096364"/>
            <a:ext cx="2835869" cy="6052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Perubahan jadwal keberangkatan</a:t>
            </a:r>
            <a:endParaRPr lang="id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/>
          <p:cNvCxnSpPr>
            <a:stCxn id="3" idx="3"/>
            <a:endCxn id="11" idx="1"/>
          </p:cNvCxnSpPr>
          <p:nvPr/>
        </p:nvCxnSpPr>
        <p:spPr>
          <a:xfrm flipV="1">
            <a:off x="1262241" y="2251449"/>
            <a:ext cx="2214336" cy="20517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3"/>
            <a:endCxn id="29" idx="1"/>
          </p:cNvCxnSpPr>
          <p:nvPr/>
        </p:nvCxnSpPr>
        <p:spPr>
          <a:xfrm>
            <a:off x="1262241" y="2456619"/>
            <a:ext cx="2214337" cy="50542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" idx="3"/>
            <a:endCxn id="31" idx="1"/>
          </p:cNvCxnSpPr>
          <p:nvPr/>
        </p:nvCxnSpPr>
        <p:spPr>
          <a:xfrm>
            <a:off x="1262241" y="2456619"/>
            <a:ext cx="2214337" cy="19423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" idx="3"/>
            <a:endCxn id="30" idx="1"/>
          </p:cNvCxnSpPr>
          <p:nvPr/>
        </p:nvCxnSpPr>
        <p:spPr>
          <a:xfrm>
            <a:off x="1262241" y="2456619"/>
            <a:ext cx="2214336" cy="12242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" idx="3"/>
            <a:endCxn id="10" idx="1"/>
          </p:cNvCxnSpPr>
          <p:nvPr/>
        </p:nvCxnSpPr>
        <p:spPr>
          <a:xfrm>
            <a:off x="1262241" y="2456619"/>
            <a:ext cx="2214337" cy="271044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09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b="1" dirty="0" smtClean="0"/>
              <a:t>Use Case Diagram Petugas Loket Kereta</a:t>
            </a:r>
            <a:endParaRPr lang="id-ID" sz="3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530885" y="4672881"/>
            <a:ext cx="2769305" cy="62832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Melayani Pembatalan Tiket</a:t>
            </a:r>
            <a:endParaRPr lang="id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30884" y="3140968"/>
            <a:ext cx="2769306" cy="64807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Melayani pemesanan tiket secara langsung</a:t>
            </a:r>
            <a:endParaRPr lang="id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530884" y="2276872"/>
            <a:ext cx="2769307" cy="74021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Melayani pembelian tiket langsung</a:t>
            </a:r>
            <a:endParaRPr lang="en-U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(keberangkatan hari ini)</a:t>
            </a:r>
            <a:endParaRPr lang="id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530884" y="3887452"/>
            <a:ext cx="2769306" cy="62166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Melayani Perubahan jadwal keberangkatan penumpang</a:t>
            </a:r>
            <a:endParaRPr lang="id-ID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1520" y="3536739"/>
            <a:ext cx="158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 smtClean="0"/>
              <a:t>Petugas loket Tiket</a:t>
            </a: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5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0" y="2439212"/>
            <a:ext cx="581044" cy="1097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7" idx="3"/>
            <a:endCxn id="12" idx="1"/>
          </p:cNvCxnSpPr>
          <p:nvPr/>
        </p:nvCxnSpPr>
        <p:spPr>
          <a:xfrm flipV="1">
            <a:off x="1189274" y="2646980"/>
            <a:ext cx="2341610" cy="34099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7" idx="3"/>
          </p:cNvCxnSpPr>
          <p:nvPr/>
        </p:nvCxnSpPr>
        <p:spPr>
          <a:xfrm>
            <a:off x="1189274" y="2987976"/>
            <a:ext cx="2341610" cy="42013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189274" y="2987976"/>
            <a:ext cx="2341609" cy="118259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89274" y="2987976"/>
            <a:ext cx="2341609" cy="19990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4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31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b="1" dirty="0" smtClean="0"/>
              <a:t>Use Case Diagram pengguna jasa </a:t>
            </a:r>
          </a:p>
          <a:p>
            <a:r>
              <a:rPr lang="id-ID" sz="3200" b="1" dirty="0" smtClean="0"/>
              <a:t>Pengiriman Barang Melalui Kereta</a:t>
            </a:r>
            <a:endParaRPr lang="id-ID" sz="32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43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36" y="2204067"/>
            <a:ext cx="738536" cy="1296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3590464"/>
            <a:ext cx="107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b="1" dirty="0" smtClean="0"/>
              <a:t>Penumpang</a:t>
            </a:r>
            <a:endParaRPr lang="id-ID" sz="1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3203848" y="1988840"/>
            <a:ext cx="2808312" cy="60890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tx1"/>
                </a:solidFill>
              </a:rPr>
              <a:t>Mengirim barang</a:t>
            </a:r>
            <a:endParaRPr lang="id-ID" sz="14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3848" y="2852936"/>
            <a:ext cx="2808312" cy="64807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Mengambil barang</a:t>
            </a:r>
            <a:endParaRPr lang="id-ID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>
            <a:stCxn id="3" idx="3"/>
            <a:endCxn id="9" idx="1"/>
          </p:cNvCxnSpPr>
          <p:nvPr/>
        </p:nvCxnSpPr>
        <p:spPr>
          <a:xfrm flipV="1">
            <a:off x="1362372" y="2293295"/>
            <a:ext cx="1841476" cy="55924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3"/>
          </p:cNvCxnSpPr>
          <p:nvPr/>
        </p:nvCxnSpPr>
        <p:spPr>
          <a:xfrm>
            <a:off x="1362372" y="2852538"/>
            <a:ext cx="1838586" cy="32443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b="1" dirty="0" smtClean="0"/>
              <a:t>Use Case Diagram Petugas Jasa Pengiriman Barang</a:t>
            </a:r>
            <a:endParaRPr lang="id-ID" sz="32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3586482" y="1886327"/>
            <a:ext cx="2713709" cy="68196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Melayani pengiriman barang</a:t>
            </a:r>
            <a:endParaRPr lang="id-ID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589395" y="2857617"/>
            <a:ext cx="2710796" cy="71539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Melayani pengambilan barang</a:t>
            </a:r>
            <a:endParaRPr lang="id-ID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/>
          <p:cNvCxnSpPr>
            <a:stCxn id="27" idx="3"/>
          </p:cNvCxnSpPr>
          <p:nvPr/>
        </p:nvCxnSpPr>
        <p:spPr>
          <a:xfrm flipV="1">
            <a:off x="1203455" y="2227308"/>
            <a:ext cx="2387009" cy="4007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1520" y="3388550"/>
            <a:ext cx="134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Petugas Jasa</a:t>
            </a:r>
          </a:p>
          <a:p>
            <a:pPr algn="ctr"/>
            <a:r>
              <a:rPr lang="id-ID" sz="1400" b="1" dirty="0" smtClean="0"/>
              <a:t>pengiriman</a:t>
            </a: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35005B"/>
              </a:clrFrom>
              <a:clrTo>
                <a:srgbClr val="35005B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5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32" y="1953004"/>
            <a:ext cx="714723" cy="135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7" idx="3"/>
            <a:endCxn id="12" idx="1"/>
          </p:cNvCxnSpPr>
          <p:nvPr/>
        </p:nvCxnSpPr>
        <p:spPr>
          <a:xfrm>
            <a:off x="1203455" y="2628020"/>
            <a:ext cx="2385940" cy="58729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52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3466728" cy="45259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000" dirty="0"/>
              <a:t>Anak dibawah usia 3 tahun gratis </a:t>
            </a:r>
            <a:r>
              <a:rPr lang="id-ID" sz="2000" dirty="0" smtClean="0"/>
              <a:t>kecuali  mengambil tempat duduk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000" dirty="0" smtClean="0"/>
              <a:t>penumpang </a:t>
            </a:r>
            <a:r>
              <a:rPr lang="id-ID" sz="2000" dirty="0"/>
              <a:t>diatas 60tahun berhak atas </a:t>
            </a:r>
            <a:r>
              <a:rPr lang="id-ID" sz="2000" dirty="0" smtClean="0"/>
              <a:t>hak reduksi tarif (potongan harga) </a:t>
            </a:r>
            <a:r>
              <a:rPr lang="id-ID" sz="2000" dirty="0"/>
              <a:t>20</a:t>
            </a:r>
            <a:r>
              <a:rPr lang="id-ID" sz="2000" dirty="0" smtClean="0"/>
              <a:t>%.</a:t>
            </a:r>
            <a:endParaRPr lang="id-ID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2000" dirty="0"/>
              <a:t>Berat bagasi yang boleh dibawa tiap penumpang maksimal 20 kg dengan volume 100 dm kubik, tidak dikenakan biaya tambahan</a:t>
            </a:r>
          </a:p>
          <a:p>
            <a:endParaRPr lang="id-ID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81137"/>
            <a:ext cx="4008759" cy="48649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SYARAT DAN KETENTUAN</a:t>
            </a:r>
            <a:r>
              <a:rPr lang="id-ID" sz="2800" dirty="0" smtClean="0">
                <a:solidFill>
                  <a:schemeClr val="tx2">
                    <a:lumMod val="50000"/>
                  </a:schemeClr>
                </a:solidFill>
                <a:effectLst/>
              </a:rPr>
              <a:t> PENUMPANG</a:t>
            </a:r>
            <a:endParaRPr lang="en-US" sz="2800" dirty="0">
              <a:solidFill>
                <a:schemeClr val="tx2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026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7944" y="0"/>
            <a:ext cx="4962902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0928"/>
            <a:ext cx="3515882" cy="2636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352"/>
            <a:ext cx="3465595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491</TotalTime>
  <Words>427</Words>
  <Application>Microsoft Office PowerPoint</Application>
  <PresentationFormat>On-screen Show (4:3)</PresentationFormat>
  <Paragraphs>87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Concourse</vt:lpstr>
      <vt:lpstr>Office Theme</vt:lpstr>
      <vt:lpstr>Apex</vt:lpstr>
      <vt:lpstr>Couture</vt:lpstr>
      <vt:lpstr>SISTEM INFORMASI STASIUN PONCOL SEMARANG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SYARAT DAN KETENTUAN PENUMPANG</vt:lpstr>
      <vt:lpstr>PowerPoint Presentation</vt:lpstr>
      <vt:lpstr>PowerPoint Presentation</vt:lpstr>
      <vt:lpstr>PowerPoint Presentation</vt:lpstr>
      <vt:lpstr>PowerPoint Presentation</vt:lpstr>
      <vt:lpstr>SYARAT DAN KETENTUAN RESERVASI TIKET KAI SECARA ONLINE</vt:lpstr>
      <vt:lpstr>PowerPoint Presentation</vt:lpstr>
      <vt:lpstr>PowerPoint Presentation</vt:lpstr>
      <vt:lpstr>SYARAT DAN KETENTUAN PEMBATALAN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Dwi N</dc:creator>
  <cp:lastModifiedBy>muzlih.com</cp:lastModifiedBy>
  <cp:revision>57</cp:revision>
  <dcterms:created xsi:type="dcterms:W3CDTF">2015-11-09T03:14:42Z</dcterms:created>
  <dcterms:modified xsi:type="dcterms:W3CDTF">2015-11-10T01:56:05Z</dcterms:modified>
</cp:coreProperties>
</file>